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xml" ContentType="application/inkml+xml"/>
  <Override PartName="/ppt/ink/ink2.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93"/>
  </p:notesMasterIdLst>
  <p:handoutMasterIdLst>
    <p:handoutMasterId r:id="rId94"/>
  </p:handoutMasterIdLst>
  <p:sldIdLst>
    <p:sldId id="347" r:id="rId4"/>
    <p:sldId id="404" r:id="rId5"/>
    <p:sldId id="311" r:id="rId6"/>
    <p:sldId id="312" r:id="rId7"/>
    <p:sldId id="371" r:id="rId8"/>
    <p:sldId id="372" r:id="rId9"/>
    <p:sldId id="291" r:id="rId10"/>
    <p:sldId id="373" r:id="rId11"/>
    <p:sldId id="315" r:id="rId12"/>
    <p:sldId id="301" r:id="rId13"/>
    <p:sldId id="415" r:id="rId14"/>
    <p:sldId id="416" r:id="rId15"/>
    <p:sldId id="409" r:id="rId16"/>
    <p:sldId id="410" r:id="rId17"/>
    <p:sldId id="413" r:id="rId18"/>
    <p:sldId id="414" r:id="rId19"/>
    <p:sldId id="411" r:id="rId20"/>
    <p:sldId id="412" r:id="rId21"/>
    <p:sldId id="350" r:id="rId22"/>
    <p:sldId id="392" r:id="rId23"/>
    <p:sldId id="353" r:id="rId24"/>
    <p:sldId id="316" r:id="rId25"/>
    <p:sldId id="317" r:id="rId26"/>
    <p:sldId id="374" r:id="rId27"/>
    <p:sldId id="375" r:id="rId28"/>
    <p:sldId id="263" r:id="rId29"/>
    <p:sldId id="293" r:id="rId30"/>
    <p:sldId id="389" r:id="rId31"/>
    <p:sldId id="299" r:id="rId32"/>
    <p:sldId id="314" r:id="rId33"/>
    <p:sldId id="378" r:id="rId34"/>
    <p:sldId id="379" r:id="rId35"/>
    <p:sldId id="323" r:id="rId36"/>
    <p:sldId id="327" r:id="rId37"/>
    <p:sldId id="380" r:id="rId38"/>
    <p:sldId id="325" r:id="rId39"/>
    <p:sldId id="326" r:id="rId40"/>
    <p:sldId id="393" r:id="rId41"/>
    <p:sldId id="396" r:id="rId42"/>
    <p:sldId id="321" r:id="rId43"/>
    <p:sldId id="319" r:id="rId44"/>
    <p:sldId id="304" r:id="rId45"/>
    <p:sldId id="306" r:id="rId46"/>
    <p:sldId id="390" r:id="rId47"/>
    <p:sldId id="305" r:id="rId48"/>
    <p:sldId id="303" r:id="rId49"/>
    <p:sldId id="307" r:id="rId50"/>
    <p:sldId id="391" r:id="rId51"/>
    <p:sldId id="310" r:id="rId52"/>
    <p:sldId id="331" r:id="rId53"/>
    <p:sldId id="388" r:id="rId54"/>
    <p:sldId id="333" r:id="rId55"/>
    <p:sldId id="339" r:id="rId56"/>
    <p:sldId id="336" r:id="rId57"/>
    <p:sldId id="335" r:id="rId58"/>
    <p:sldId id="332" r:id="rId59"/>
    <p:sldId id="334" r:id="rId60"/>
    <p:sldId id="337" r:id="rId61"/>
    <p:sldId id="338" r:id="rId62"/>
    <p:sldId id="397" r:id="rId63"/>
    <p:sldId id="398" r:id="rId64"/>
    <p:sldId id="399" r:id="rId65"/>
    <p:sldId id="400" r:id="rId66"/>
    <p:sldId id="340" r:id="rId67"/>
    <p:sldId id="341" r:id="rId68"/>
    <p:sldId id="342" r:id="rId69"/>
    <p:sldId id="343" r:id="rId70"/>
    <p:sldId id="344" r:id="rId71"/>
    <p:sldId id="345" r:id="rId72"/>
    <p:sldId id="355" r:id="rId73"/>
    <p:sldId id="357" r:id="rId74"/>
    <p:sldId id="354" r:id="rId75"/>
    <p:sldId id="366" r:id="rId76"/>
    <p:sldId id="367" r:id="rId77"/>
    <p:sldId id="384" r:id="rId78"/>
    <p:sldId id="370" r:id="rId79"/>
    <p:sldId id="361" r:id="rId80"/>
    <p:sldId id="381" r:id="rId81"/>
    <p:sldId id="406" r:id="rId82"/>
    <p:sldId id="356" r:id="rId83"/>
    <p:sldId id="363" r:id="rId84"/>
    <p:sldId id="364" r:id="rId85"/>
    <p:sldId id="365" r:id="rId86"/>
    <p:sldId id="407" r:id="rId87"/>
    <p:sldId id="408" r:id="rId88"/>
    <p:sldId id="405" r:id="rId89"/>
    <p:sldId id="401" r:id="rId90"/>
    <p:sldId id="403" r:id="rId91"/>
    <p:sldId id="385"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415"/>
            <p14:sldId id="416"/>
            <p14:sldId id="409"/>
            <p14:sldId id="410"/>
            <p14:sldId id="413"/>
            <p14:sldId id="414"/>
            <p14:sldId id="411"/>
            <p14:sldId id="412"/>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406"/>
            <p14:sldId id="356"/>
            <p14:sldId id="363"/>
            <p14:sldId id="364"/>
            <p14:sldId id="365"/>
            <p14:sldId id="407"/>
            <p14:sldId id="408"/>
            <p14:sldId id="40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9493" autoAdjust="0"/>
  </p:normalViewPr>
  <p:slideViewPr>
    <p:cSldViewPr snapToGrid="0">
      <p:cViewPr varScale="1">
        <p:scale>
          <a:sx n="68" d="100"/>
          <a:sy n="68" d="100"/>
        </p:scale>
        <p:origin x="1219"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5826"/>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3:59.473"/>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4241 860,'6'0,"10"0,10 0,4 0,3 0,6 0,1 0,0 0,-4 0,0 0,-4 0,0 0,-1 0,5 0,0-5,5-2,2 1,-3 1,-3 1,3 1,5-8,0-3,-3 1,-3-3,-3-3,-3-4,-1-8,-1-5,4 5,1 7,5 8,-4 12,-9 11,-4 5,-1 0,1-1,-4 2,1-1,1-4,2-1,2-3,7-2,3-1,1-1,-2-1,-1 1,0 0,-2-1,-2 1,6 5,1 1,0 1,-2-2,-1-1,-2-2,-1-1,0 0,-1-1,0 0,0-1,0-4,0-2,0 0,5 2,8 1,5 2,1 1,-3 0,-5 1,-3 0,-4 1,3-1,5 0,2 0,2 1,4-1,-6 5,-5 2,0-1,4-1,0-1,-2-2,-3-1,-8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4:02.827"/>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4303 1618,'5'0,"7"0,6 0,6 0,3 0,9 0,1 0,2 0,-3 0,0 0,-3 0,-1 0,-1 0,-1 0,16 0,4 0,0 0,-5 0,-3 0,0 0,-2 0,4 0,3 0,0 0,2 0,-3 0,7 0,0 0,-11-5,-5-2,-5 1,-3-5,-1 1,0 1,0 2,1 3,1 2,-1 1,7 1,0 0,1 1,-2-1,5 0,0 0,-3-4,-1-4,-1 2,2-5,1 1,4 1,10-3,7 2,4 1,-4 3,3 2,-3 1,-7 2,-8 1,-4 1,-6-1,-3 1,4-1,1 1,0-1,3-5,1-7,3-2,6 2,-2 4,-2 1,-5 4,-3 1,-4 2,-2 0,0 0,4 1,1-1,5 1,0-1,0 0,-4 1,-2-7,4 0,-1-1,-1-9,4-1,-1 1,-2 4,-1 4,-4 4,5 2,0 1,-1 1,-2 1,-1 0,3 0,6-1,6-5,0-2,-9-4,-5-1,-5 2,-1 2,-6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schema"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93881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105917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2411739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5296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 TEAMS</a:t>
            </a:r>
          </a:p>
          <a:p>
            <a:r>
              <a:rPr lang="en-CA" dirty="0"/>
              <a:t>E.G. APPS AND IDENTITY</a:t>
            </a:r>
          </a:p>
          <a:p>
            <a:endParaRPr lang="en-US" dirty="0"/>
          </a:p>
          <a:p>
            <a:endParaRPr lang="en-US" dirty="0"/>
          </a:p>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IDENTITY IS THE CONTROL PLANE FOR THE CLOUD</a:t>
            </a:r>
            <a:endParaRPr lang="en-US" dirty="0"/>
          </a:p>
          <a:p>
            <a:endParaRPr lang="en-US" dirty="0"/>
          </a:p>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EASY TO PROVIDE ACCESS TO OTHER AZURE AD ORGS</a:t>
            </a:r>
            <a:endParaRPr lang="en-US" dirty="0"/>
          </a:p>
          <a:p>
            <a:endParaRPr lang="en-US" dirty="0"/>
          </a:p>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AADDS—we won’t speak about</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PROVISION YOUR OWN ID PROVIDERS USING ARM TEMPLATES</a:t>
            </a:r>
            <a:endParaRPr lang="en-US" dirty="0"/>
          </a:p>
          <a:p>
            <a:endParaRPr lang="en-US" dirty="0"/>
          </a:p>
          <a:p>
            <a:r>
              <a:rPr lang="en-CA" dirty="0"/>
              <a:t>CONDITIONAL ACCESS IN PREVIEW</a:t>
            </a:r>
            <a:endParaRPr lang="en-US" dirty="0"/>
          </a:p>
          <a:p>
            <a:endParaRPr lang="en-US" dirty="0"/>
          </a:p>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HARDWARE KEY VAULT WILL BE ANNOUNCED AT IGNITE 2018</a:t>
            </a:r>
            <a:endParaRPr lang="en-US" dirty="0"/>
          </a:p>
          <a:p>
            <a:endParaRPr lang="en-US" dirty="0"/>
          </a:p>
          <a:p>
            <a:r>
              <a:rPr lang="en-US" dirty="0"/>
              <a:t>DEFAULT NOW IS ENCRYPTED</a:t>
            </a:r>
          </a:p>
          <a:p>
            <a:r>
              <a:rPr lang="en-CA" dirty="0"/>
              <a:t>S</a:t>
            </a:r>
            <a:r>
              <a:rPr lang="en-US" dirty="0"/>
              <a:t>SE APPLIES ACROSS ENTIRE ACCOUNT</a:t>
            </a:r>
          </a:p>
          <a:p>
            <a:endParaRPr lang="en-CA" dirty="0"/>
          </a:p>
          <a:p>
            <a:r>
              <a:rPr lang="en-CA" dirty="0"/>
              <a:t>YOU CAN USE YOUR OWN KEY</a:t>
            </a:r>
          </a:p>
          <a:p>
            <a:endParaRPr lang="en-US" dirty="0"/>
          </a:p>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WHEN CUSTOMER SUBSCRIBES TO O365, MICROSOFT PROVISIONS AN AZURE INSTANCE AS WELL, IN THE FREE TIER</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t>THE PLATFORM DOESN’T KNOW WHAT THE KEY IS. IT JUST KNOWS HOW TO DECRYPT.</a:t>
            </a:r>
            <a:endParaRPr lang="en-US" b="0" i="0" dirty="0"/>
          </a:p>
          <a:p>
            <a:endParaRPr lang="en-US" b="0" i="0" dirty="0"/>
          </a:p>
          <a:p>
            <a:r>
              <a:rPr lang="en-US" b="0" i="0" dirty="0"/>
              <a:t>Azure Disk Encryption is a new capability that helps you encrypt your Windows and Linux IaaS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CA" dirty="0"/>
              <a:t>ENABLE ACCESS TO AZURE PORTAL BY REQUIRING MFA</a:t>
            </a:r>
          </a:p>
          <a:p>
            <a:pPr marL="0" indent="0">
              <a:buFont typeface="Arial" charset="0"/>
              <a:buNone/>
            </a:pPr>
            <a:endParaRPr lang="en-CA" dirty="0"/>
          </a:p>
          <a:p>
            <a:pPr marL="0" indent="0">
              <a:buFont typeface="Arial" charset="0"/>
              <a:buNone/>
            </a:pPr>
            <a:r>
              <a:rPr lang="en-CA" dirty="0"/>
              <a:t>Periodic requirement to justify continued administrative access.</a:t>
            </a:r>
            <a:endParaRPr lang="en-US" dirty="0"/>
          </a:p>
          <a:p>
            <a:pPr marL="171450" indent="-171450">
              <a:buFont typeface="Arial" charset="0"/>
              <a:buChar char="•"/>
            </a:pPr>
            <a:endParaRPr lang="en-US" dirty="0"/>
          </a:p>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TRIAGING AND BEING PROACTIVE</a:t>
            </a:r>
          </a:p>
          <a:p>
            <a:endParaRPr lang="en-US" dirty="0"/>
          </a:p>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Azure Activity Log</a:t>
            </a:r>
            <a:r>
              <a:rPr lang="en-CA" sz="1200" b="0" i="0" kern="1200" dirty="0">
                <a:solidFill>
                  <a:schemeClr val="tx1"/>
                </a:solidFill>
                <a:effectLst/>
                <a:latin typeface="+mn-lt"/>
                <a:ea typeface="+mn-ea"/>
                <a:cs typeface="+mn-cs"/>
              </a:rPr>
              <a:t> is a subscription log that provides </a:t>
            </a:r>
            <a:r>
              <a:rPr lang="en-CA" sz="1200" b="0" i="0" kern="1200" dirty="0">
                <a:solidFill>
                  <a:schemeClr val="tx1"/>
                </a:solidFill>
                <a:effectLst/>
                <a:highlight>
                  <a:srgbClr val="FFFF00"/>
                </a:highlight>
                <a:latin typeface="+mn-lt"/>
                <a:ea typeface="+mn-ea"/>
                <a:cs typeface="+mn-cs"/>
              </a:rPr>
              <a:t>insight into subscription-level events</a:t>
            </a:r>
            <a:r>
              <a:rPr lang="en-CA" sz="1200" b="0" i="0" kern="1200" dirty="0">
                <a:solidFill>
                  <a:schemeClr val="tx1"/>
                </a:solidFill>
                <a:effectLst/>
                <a:latin typeface="+mn-lt"/>
                <a:ea typeface="+mn-ea"/>
                <a:cs typeface="+mn-cs"/>
              </a:rPr>
              <a:t> that have occurred in Azure. This includes a range of data, from Azure Resource Manager operational data to updates on Service Health events. The Activity Log was previously known as “Audit Logs” or “Operational Logs,” since the Administrative category reports control-plane events for your subscriptions. Using the Activity Log, you can determine the ‘what, who, and when’ for any write operations (PUT, POST, DELETE) taken on the resources in your subscription. You can also understand the status of the operation and other relevant properties. The Activity Log does not include read (GET) operations</a:t>
            </a:r>
          </a:p>
          <a:p>
            <a:pPr marL="171450" indent="-171450">
              <a:buFont typeface="Arial" charset="0"/>
              <a:buChar cha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Categories in the Activity Log</a:t>
            </a:r>
          </a:p>
          <a:p>
            <a:r>
              <a:rPr lang="en-CA" sz="1200" b="0" i="0" kern="1200" dirty="0">
                <a:solidFill>
                  <a:schemeClr val="tx1"/>
                </a:solidFill>
                <a:effectLst/>
                <a:latin typeface="+mn-lt"/>
                <a:ea typeface="+mn-ea"/>
                <a:cs typeface="+mn-cs"/>
              </a:rPr>
              <a:t>The Activity Log contains several categories of data. For full details on the schemata of these categories, </a:t>
            </a:r>
            <a:r>
              <a:rPr lang="en-CA" sz="1200" b="0" i="0" u="sng" kern="1200" dirty="0">
                <a:solidFill>
                  <a:schemeClr val="tx1"/>
                </a:solidFill>
                <a:effectLst/>
                <a:latin typeface="+mn-lt"/>
                <a:ea typeface="+mn-ea"/>
                <a:cs typeface="+mn-cs"/>
                <a:hlinkClick r:id="rId3"/>
              </a:rPr>
              <a:t>see this article</a:t>
            </a:r>
            <a:r>
              <a:rPr lang="en-CA" sz="1200" b="0" i="0" kern="1200" dirty="0">
                <a:solidFill>
                  <a:schemeClr val="tx1"/>
                </a:solidFill>
                <a:effectLst/>
                <a:latin typeface="+mn-lt"/>
                <a:ea typeface="+mn-ea"/>
                <a:cs typeface="+mn-cs"/>
              </a:rPr>
              <a:t>. These include:</a:t>
            </a:r>
          </a:p>
          <a:p>
            <a:r>
              <a:rPr lang="en-CA" sz="1200" b="1" i="0" kern="1200" dirty="0">
                <a:solidFill>
                  <a:schemeClr val="tx1"/>
                </a:solidFill>
                <a:effectLst/>
                <a:latin typeface="+mn-lt"/>
                <a:ea typeface="+mn-ea"/>
                <a:cs typeface="+mn-cs"/>
              </a:rPr>
              <a:t>Administrative</a:t>
            </a:r>
            <a:r>
              <a:rPr lang="en-CA" sz="1200" b="0" i="0" kern="1200" dirty="0">
                <a:solidFill>
                  <a:schemeClr val="tx1"/>
                </a:solidFill>
                <a:effectLst/>
                <a:latin typeface="+mn-lt"/>
                <a:ea typeface="+mn-ea"/>
                <a:cs typeface="+mn-cs"/>
              </a:rPr>
              <a:t> - This category contains the record of all create, update, delete, and action operations performed through Resource Manager. Examples of the types of events you would see in this category include "create virtual machine" and "delete network security group" Every action taken by a user or application using Resource Manager is modeled as an operation on a particular resource type. If the operation type is Write, Delete, or Action, the records of both the start and success or fail of that operation are recorded in the Administrative category. The Administrative category also includes any changes to role-based access control in a subscription.</a:t>
            </a:r>
          </a:p>
          <a:p>
            <a:r>
              <a:rPr lang="en-CA" sz="1200" b="1" i="0" kern="1200" dirty="0">
                <a:solidFill>
                  <a:schemeClr val="tx1"/>
                </a:solidFill>
                <a:effectLst/>
                <a:latin typeface="+mn-lt"/>
                <a:ea typeface="+mn-ea"/>
                <a:cs typeface="+mn-cs"/>
              </a:rPr>
              <a:t>Service Health</a:t>
            </a:r>
            <a:r>
              <a:rPr lang="en-CA" sz="1200" b="0" i="0" kern="1200" dirty="0">
                <a:solidFill>
                  <a:schemeClr val="tx1"/>
                </a:solidFill>
                <a:effectLst/>
                <a:latin typeface="+mn-lt"/>
                <a:ea typeface="+mn-ea"/>
                <a:cs typeface="+mn-cs"/>
              </a:rPr>
              <a:t> - This category contains the record of any service health incidents that have occurred in Azure. An example of the type of event you would see in this category is "SQL Azure in East US is experiencing downtime." Service health events come in five varieties: Action Required, Assisted Recovery, Incident, Maintenance, Information, or Security, and only appear if you have a resource in the subscription that would be impacted by the event.</a:t>
            </a:r>
          </a:p>
          <a:p>
            <a:r>
              <a:rPr lang="en-CA" sz="1200" b="1" i="0" kern="1200" dirty="0">
                <a:solidFill>
                  <a:schemeClr val="tx1"/>
                </a:solidFill>
                <a:effectLst/>
                <a:latin typeface="+mn-lt"/>
                <a:ea typeface="+mn-ea"/>
                <a:cs typeface="+mn-cs"/>
              </a:rPr>
              <a:t>Alert</a:t>
            </a:r>
            <a:r>
              <a:rPr lang="en-CA" sz="1200" b="0" i="0" kern="1200" dirty="0">
                <a:solidFill>
                  <a:schemeClr val="tx1"/>
                </a:solidFill>
                <a:effectLst/>
                <a:latin typeface="+mn-lt"/>
                <a:ea typeface="+mn-ea"/>
                <a:cs typeface="+mn-cs"/>
              </a:rPr>
              <a:t> - This category contains the record of all activations of Azure alerts. An example of the type of event you would see in this category is "CPU % on </a:t>
            </a:r>
            <a:r>
              <a:rPr lang="en-CA" sz="1200" b="0" i="0" kern="1200" dirty="0" err="1">
                <a:solidFill>
                  <a:schemeClr val="tx1"/>
                </a:solidFill>
                <a:effectLst/>
                <a:latin typeface="+mn-lt"/>
                <a:ea typeface="+mn-ea"/>
                <a:cs typeface="+mn-cs"/>
              </a:rPr>
              <a:t>myVM</a:t>
            </a:r>
            <a:r>
              <a:rPr lang="en-CA" sz="1200" b="0" i="0" kern="1200" dirty="0">
                <a:solidFill>
                  <a:schemeClr val="tx1"/>
                </a:solidFill>
                <a:effectLst/>
                <a:latin typeface="+mn-lt"/>
                <a:ea typeface="+mn-ea"/>
                <a:cs typeface="+mn-cs"/>
              </a:rPr>
              <a:t> has been over 80 for the past 5 minutes." A variety of Azure systems have an alerting concept -- you can define a rule of some sort and receive a notification when conditions match that rule. Each time a supported Azure alert type 'activates,' or the conditions are met to generate a notification, a record of the activation is also pushed to this category of the Activity Log.</a:t>
            </a:r>
          </a:p>
          <a:p>
            <a:r>
              <a:rPr lang="en-CA" sz="1200" b="1"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 This category contains the record of any events related to the operation of the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engine based on any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settings you have defined in your subscription. An example of the type of event you would see in this category is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scale up action failed." Using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you can automatically scale out or scale in the number of instances in a supported resource type based on time of day and/or load (metric) data using an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 When the conditions are met to scale up or down, the start and succeeded or failed events are recorded in this category.</a:t>
            </a:r>
          </a:p>
          <a:p>
            <a:r>
              <a:rPr lang="en-CA" sz="1200" b="1" i="0" kern="1200" dirty="0">
                <a:solidFill>
                  <a:schemeClr val="tx1"/>
                </a:solidFill>
                <a:effectLst/>
                <a:latin typeface="+mn-lt"/>
                <a:ea typeface="+mn-ea"/>
                <a:cs typeface="+mn-cs"/>
              </a:rPr>
              <a:t>Recommendation</a:t>
            </a:r>
            <a:r>
              <a:rPr lang="en-CA" sz="1200" b="0" i="0" kern="1200" dirty="0">
                <a:solidFill>
                  <a:schemeClr val="tx1"/>
                </a:solidFill>
                <a:effectLst/>
                <a:latin typeface="+mn-lt"/>
                <a:ea typeface="+mn-ea"/>
                <a:cs typeface="+mn-cs"/>
              </a:rPr>
              <a:t> - This category contains recommendation events from Azure Advisor.</a:t>
            </a:r>
          </a:p>
          <a:p>
            <a:r>
              <a:rPr lang="en-CA" sz="1200" b="1" i="0" kern="1200" dirty="0">
                <a:solidFill>
                  <a:schemeClr val="tx1"/>
                </a:solidFill>
                <a:effectLst/>
                <a:latin typeface="+mn-lt"/>
                <a:ea typeface="+mn-ea"/>
                <a:cs typeface="+mn-cs"/>
              </a:rPr>
              <a:t>Security</a:t>
            </a:r>
            <a:r>
              <a:rPr lang="en-CA" sz="1200" b="0" i="0" kern="1200" dirty="0">
                <a:solidFill>
                  <a:schemeClr val="tx1"/>
                </a:solidFill>
                <a:effectLst/>
                <a:latin typeface="+mn-lt"/>
                <a:ea typeface="+mn-ea"/>
                <a:cs typeface="+mn-cs"/>
              </a:rPr>
              <a:t> - This category contains the record of any alerts generated by Azure Security Center. An example of the type of event you would see in this category is "Suspicious double extension file executed."</a:t>
            </a:r>
          </a:p>
          <a:p>
            <a:r>
              <a:rPr lang="en-CA" sz="1200" b="1" i="0" kern="1200" dirty="0">
                <a:solidFill>
                  <a:schemeClr val="tx1"/>
                </a:solidFill>
                <a:effectLst/>
                <a:latin typeface="+mn-lt"/>
                <a:ea typeface="+mn-ea"/>
                <a:cs typeface="+mn-cs"/>
              </a:rPr>
              <a:t>Policy and Resource Health</a:t>
            </a:r>
            <a:r>
              <a:rPr lang="en-CA" sz="1200" b="0" i="0" kern="1200" dirty="0">
                <a:solidFill>
                  <a:schemeClr val="tx1"/>
                </a:solidFill>
                <a:effectLst/>
                <a:latin typeface="+mn-lt"/>
                <a:ea typeface="+mn-ea"/>
                <a:cs typeface="+mn-cs"/>
              </a:rPr>
              <a:t> - These categories do not contain any events; they are reserved for future use.</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3296431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80</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APPLY SECURITY POLICY TO SUBSCRIPTION, RESOURCE GROUP, ETC</a:t>
            </a:r>
          </a:p>
          <a:p>
            <a:endParaRPr lang="en-CA" dirty="0"/>
          </a:p>
          <a:p>
            <a:r>
              <a:rPr lang="en-CA" dirty="0"/>
              <a:t>JUST IN TIME VM ACCESS—CAN USE AN APPROVAL WORKFLOW. CREATES AN NSG RULE TO ALLOW ACCESS FOR AN HOUR, FOR EXAMPLE.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83</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29849861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31363959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https://www.microsoft.com/handsonlabs/SelfPacedLabs#keywords=security&amp;page=1&amp;sort=Most%20Popular</a:t>
            </a:r>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9045783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6/26/2018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6/26/2018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41.tiff"/></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3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20.png"/><Relationship Id="rId4" Type="http://schemas.openxmlformats.org/officeDocument/2006/relationships/customXml" Target="../ink/ink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Mohd Mishal</a:t>
            </a:r>
          </a:p>
          <a:p>
            <a:r>
              <a:rPr lang="en-US" sz="2400" dirty="0"/>
              <a:t>Cloud Consultant</a:t>
            </a:r>
          </a:p>
          <a:p>
            <a:r>
              <a:rPr lang="en-US" sz="2400" dirty="0"/>
              <a:t>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BB69-1F7E-435D-B783-2FBDFE067C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1764E6-C2FF-45AF-9814-5FB4A64F5FB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611B868-9F4A-45A5-BA3C-DF2300B8D448}"/>
              </a:ext>
            </a:extLst>
          </p:cNvPr>
          <p:cNvPicPr>
            <a:picLocks noChangeAspect="1"/>
          </p:cNvPicPr>
          <p:nvPr/>
        </p:nvPicPr>
        <p:blipFill rotWithShape="1">
          <a:blip r:embed="rId3"/>
          <a:srcRect b="15062"/>
          <a:stretch/>
        </p:blipFill>
        <p:spPr>
          <a:xfrm>
            <a:off x="0" y="0"/>
            <a:ext cx="12192000" cy="5825067"/>
          </a:xfrm>
          <a:prstGeom prst="rect">
            <a:avLst/>
          </a:prstGeom>
        </p:spPr>
      </p:pic>
    </p:spTree>
    <p:extLst>
      <p:ext uri="{BB962C8B-B14F-4D97-AF65-F5344CB8AC3E}">
        <p14:creationId xmlns:p14="http://schemas.microsoft.com/office/powerpoint/2010/main" val="42932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B580-811E-4961-B8E0-53EB53A86F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634A5A-3699-4C18-B507-EF1526978E3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47AB1A5-0535-434E-AD10-2C5EB741AF0E}"/>
              </a:ext>
            </a:extLst>
          </p:cNvPr>
          <p:cNvPicPr>
            <a:picLocks noChangeAspect="1"/>
          </p:cNvPicPr>
          <p:nvPr/>
        </p:nvPicPr>
        <p:blipFill rotWithShape="1">
          <a:blip r:embed="rId3"/>
          <a:srcRect b="3374"/>
          <a:stretch/>
        </p:blipFill>
        <p:spPr>
          <a:xfrm>
            <a:off x="0" y="0"/>
            <a:ext cx="12192000" cy="6626578"/>
          </a:xfrm>
          <a:prstGeom prst="rect">
            <a:avLst/>
          </a:prstGeom>
        </p:spPr>
      </p:pic>
    </p:spTree>
    <p:extLst>
      <p:ext uri="{BB962C8B-B14F-4D97-AF65-F5344CB8AC3E}">
        <p14:creationId xmlns:p14="http://schemas.microsoft.com/office/powerpoint/2010/main" val="316436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901E-5C83-4D85-8CF4-999BFAE16A4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16A61A-B616-4CDC-8831-8E01EB8781A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188178C-1823-4947-BF14-6D11B6F0453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66643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B6EC-89D7-4A0E-BA92-0C4738094E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D0E089-08B4-4161-9425-35FB8E6D1EB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FCC5E2F-B316-4383-89AC-9AB569A4C2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14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40CE-D427-479D-9E4C-5ADF869E3B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D26121-7067-44C6-8C29-8C409341306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26C8951-D505-4FA2-9F55-4496DD6FD8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842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B2F6-2A73-423C-A8DC-C82A839CAD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F0830F-3E80-41DC-879E-2E9917902AE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EB5C5A7-B77A-4659-8E68-EBD3E75FB4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112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6D06-4CD2-4117-9080-B313C07168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6D190C9-D611-4068-83C0-E1BDB285E25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535B0D0-103B-4300-8208-E821031159E3}"/>
              </a:ext>
            </a:extLst>
          </p:cNvPr>
          <p:cNvPicPr>
            <a:picLocks noChangeAspect="1"/>
          </p:cNvPicPr>
          <p:nvPr/>
        </p:nvPicPr>
        <p:blipFill rotWithShape="1">
          <a:blip r:embed="rId3"/>
          <a:srcRect b="22798"/>
          <a:stretch/>
        </p:blipFill>
        <p:spPr>
          <a:xfrm>
            <a:off x="0" y="0"/>
            <a:ext cx="12192000" cy="5294489"/>
          </a:xfrm>
          <a:prstGeom prst="rect">
            <a:avLst/>
          </a:prstGeom>
        </p:spPr>
      </p:pic>
    </p:spTree>
    <p:extLst>
      <p:ext uri="{BB962C8B-B14F-4D97-AF65-F5344CB8AC3E}">
        <p14:creationId xmlns:p14="http://schemas.microsoft.com/office/powerpoint/2010/main" val="2189480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536F-54E3-4B74-A4A1-1DA850A9E0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2E5CF0C-E197-4994-AC68-6BC94C9636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3D9B061-5132-4E6A-B8B1-DCE5E07BC0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32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3" name="Picture 2">
            <a:extLst>
              <a:ext uri="{FF2B5EF4-FFF2-40B4-BE49-F238E27FC236}">
                <a16:creationId xmlns:a16="http://schemas.microsoft.com/office/drawing/2014/main" id="{C8EDD26A-E108-4D31-9494-25486F26E228}"/>
              </a:ext>
            </a:extLst>
          </p:cNvPr>
          <p:cNvPicPr>
            <a:picLocks noChangeAspect="1"/>
          </p:cNvPicPr>
          <p:nvPr/>
        </p:nvPicPr>
        <p:blipFill rotWithShape="1">
          <a:blip r:embed="rId3"/>
          <a:srcRect t="4625"/>
          <a:stretch/>
        </p:blipFill>
        <p:spPr>
          <a:xfrm>
            <a:off x="1590479" y="1701977"/>
            <a:ext cx="9011042" cy="4834289"/>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zure Activity log">
            <a:extLst>
              <a:ext uri="{FF2B5EF4-FFF2-40B4-BE49-F238E27FC236}">
                <a16:creationId xmlns:a16="http://schemas.microsoft.com/office/drawing/2014/main" id="{E7C0811E-353B-4BA1-884C-DA88BBE39B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0011D281-5E69-4808-B3E1-68EBEBB4788C}"/>
              </a:ext>
            </a:extLst>
          </p:cNvPr>
          <p:cNvPicPr>
            <a:picLocks noGrp="1" noChangeAspect="1"/>
          </p:cNvPicPr>
          <p:nvPr>
            <p:ph idx="1"/>
          </p:nvPr>
        </p:nvPicPr>
        <p:blipFill rotWithShape="1">
          <a:blip r:embed="rId3"/>
          <a:srcRect l="3419" r="42660"/>
          <a:stretch/>
        </p:blipFill>
        <p:spPr>
          <a:xfrm>
            <a:off x="2605414" y="246627"/>
            <a:ext cx="6175331" cy="6442068"/>
          </a:xfrm>
          <a:prstGeom prst="rect">
            <a:avLst/>
          </a:prstGeom>
        </p:spPr>
      </p:pic>
    </p:spTree>
    <p:extLst>
      <p:ext uri="{BB962C8B-B14F-4D97-AF65-F5344CB8AC3E}">
        <p14:creationId xmlns:p14="http://schemas.microsoft.com/office/powerpoint/2010/main" val="86227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4A55-C69E-4CBF-9884-3313E06B28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DAB7D-1CFD-4770-9034-ED5DE45477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0CFF1-A395-4C58-80D5-FB3682A871C5}"/>
              </a:ext>
            </a:extLst>
          </p:cNvPr>
          <p:cNvPicPr>
            <a:picLocks noChangeAspect="1"/>
          </p:cNvPicPr>
          <p:nvPr/>
        </p:nvPicPr>
        <p:blipFill rotWithShape="1">
          <a:blip r:embed="rId3"/>
          <a:srcRect l="19375" t="20476" r="18214" b="15714"/>
          <a:stretch/>
        </p:blipFill>
        <p:spPr>
          <a:xfrm>
            <a:off x="640576" y="228600"/>
            <a:ext cx="10910847" cy="6274841"/>
          </a:xfrm>
          <a:prstGeom prst="rect">
            <a:avLst/>
          </a:prstGeom>
        </p:spPr>
      </p:pic>
    </p:spTree>
    <p:extLst>
      <p:ext uri="{BB962C8B-B14F-4D97-AF65-F5344CB8AC3E}">
        <p14:creationId xmlns:p14="http://schemas.microsoft.com/office/powerpoint/2010/main" val="1984944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057-D9A0-4A47-86AD-3BE1B63A2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B6FDD-3775-4C13-8855-3C99DC02D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AAE257-4BEC-429F-8492-B5B8D6FD51D1}"/>
              </a:ext>
            </a:extLst>
          </p:cNvPr>
          <p:cNvPicPr>
            <a:picLocks noChangeAspect="1"/>
          </p:cNvPicPr>
          <p:nvPr/>
        </p:nvPicPr>
        <p:blipFill rotWithShape="1">
          <a:blip r:embed="rId3"/>
          <a:srcRect l="18928" t="20794" r="18661" b="15873"/>
          <a:stretch/>
        </p:blipFill>
        <p:spPr>
          <a:xfrm>
            <a:off x="547166" y="256266"/>
            <a:ext cx="10904606" cy="6224517"/>
          </a:xfrm>
          <a:prstGeom prst="rect">
            <a:avLst/>
          </a:prstGeom>
        </p:spPr>
      </p:pic>
    </p:spTree>
    <p:extLst>
      <p:ext uri="{BB962C8B-B14F-4D97-AF65-F5344CB8AC3E}">
        <p14:creationId xmlns:p14="http://schemas.microsoft.com/office/powerpoint/2010/main" val="875010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E5D7-06ED-4C09-9865-6C509EA60F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FEBDF2-69F3-49EF-BAA0-60A3911FB6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636ACB-F93F-49F4-B448-87A208593FAD}"/>
              </a:ext>
            </a:extLst>
          </p:cNvPr>
          <p:cNvPicPr>
            <a:picLocks noChangeAspect="1"/>
          </p:cNvPicPr>
          <p:nvPr/>
        </p:nvPicPr>
        <p:blipFill>
          <a:blip r:embed="rId3"/>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6D27C73-DF9A-4C09-B2CC-F30C5DD81197}"/>
                  </a:ext>
                </a:extLst>
              </p14:cNvPr>
              <p14:cNvContentPartPr/>
              <p14:nvPr/>
            </p14:nvContentPartPr>
            <p14:xfrm>
              <a:off x="3559495" y="34035"/>
              <a:ext cx="1054368" cy="96768"/>
            </p14:xfrm>
          </p:contentPart>
        </mc:Choice>
        <mc:Fallback xmlns="">
          <p:pic>
            <p:nvPicPr>
              <p:cNvPr id="10" name="Ink 9">
                <a:extLst>
                  <a:ext uri="{FF2B5EF4-FFF2-40B4-BE49-F238E27FC236}">
                    <a16:creationId xmlns:a16="http://schemas.microsoft.com/office/drawing/2014/main" id="{06D27C73-DF9A-4C09-B2CC-F30C5DD81197}"/>
                  </a:ext>
                </a:extLst>
              </p:cNvPr>
              <p:cNvPicPr/>
              <p:nvPr/>
            </p:nvPicPr>
            <p:blipFill>
              <a:blip r:embed="rId5"/>
              <a:stretch>
                <a:fillRect/>
              </a:stretch>
            </p:blipFill>
            <p:spPr>
              <a:xfrm>
                <a:off x="3530697" y="-23522"/>
                <a:ext cx="1111604" cy="2115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F97105C-AE11-4225-8DF5-09046B8962DC}"/>
                  </a:ext>
                </a:extLst>
              </p14:cNvPr>
              <p14:cNvContentPartPr/>
              <p14:nvPr/>
            </p14:nvContentPartPr>
            <p14:xfrm>
              <a:off x="3646471" y="991059"/>
              <a:ext cx="1438272" cy="130176"/>
            </p14:xfrm>
          </p:contentPart>
        </mc:Choice>
        <mc:Fallback xmlns="">
          <p:pic>
            <p:nvPicPr>
              <p:cNvPr id="11" name="Ink 10">
                <a:extLst>
                  <a:ext uri="{FF2B5EF4-FFF2-40B4-BE49-F238E27FC236}">
                    <a16:creationId xmlns:a16="http://schemas.microsoft.com/office/drawing/2014/main" id="{9F97105C-AE11-4225-8DF5-09046B8962DC}"/>
                  </a:ext>
                </a:extLst>
              </p:cNvPr>
              <p:cNvPicPr/>
              <p:nvPr/>
            </p:nvPicPr>
            <p:blipFill>
              <a:blip r:embed="rId7"/>
              <a:stretch>
                <a:fillRect/>
              </a:stretch>
            </p:blipFill>
            <p:spPr>
              <a:xfrm>
                <a:off x="3617670" y="933523"/>
                <a:ext cx="1495515" cy="244889"/>
              </a:xfrm>
              <a:prstGeom prst="rect">
                <a:avLst/>
              </a:prstGeom>
            </p:spPr>
          </p:pic>
        </mc:Fallback>
      </mc:AlternateContent>
    </p:spTree>
    <p:extLst>
      <p:ext uri="{BB962C8B-B14F-4D97-AF65-F5344CB8AC3E}">
        <p14:creationId xmlns:p14="http://schemas.microsoft.com/office/powerpoint/2010/main" val="3226494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15142</TotalTime>
  <Words>8551</Words>
  <Application>Microsoft Office PowerPoint</Application>
  <PresentationFormat>Widescreen</PresentationFormat>
  <Paragraphs>1069</Paragraphs>
  <Slides>89</Slides>
  <Notes>85</Notes>
  <HiddenSlides>24</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89</vt:i4>
      </vt:variant>
    </vt:vector>
  </HeadingPairs>
  <TitlesOfParts>
    <vt:vector size="98"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PowerPoint Presentation</vt:lpstr>
      <vt:lpstr>Azure Security Center</vt:lpstr>
      <vt:lpstr>Azure Security Center</vt:lpstr>
      <vt:lpstr>Azure Security Center</vt:lpstr>
      <vt:lpstr>Azure Security Center</vt:lpstr>
      <vt:lpstr>PowerPoint Presentation</vt:lpstr>
      <vt:lpstr>PowerPoint Presentation</vt:lpstr>
      <vt:lpstr>PowerPoint Presentation</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585</cp:revision>
  <dcterms:created xsi:type="dcterms:W3CDTF">2015-09-15T13:10:44Z</dcterms:created>
  <dcterms:modified xsi:type="dcterms:W3CDTF">2018-06-26T16:09:27Z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